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5393E-FFE3-4FD9-B053-35177D30CA40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F235BD-48E7-4F6C-A26C-4A5FD5F473D5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235BD-48E7-4F6C-A26C-4A5FD5F473D5}" type="slidenum">
              <a:rPr lang="it-IT" smtClean="0"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71A0-59F9-45CE-A181-9E46C8BB178A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03DA6-9D1F-4C61-B016-15572045771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71A0-59F9-45CE-A181-9E46C8BB178A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03DA6-9D1F-4C61-B016-15572045771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71A0-59F9-45CE-A181-9E46C8BB178A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03DA6-9D1F-4C61-B016-15572045771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71A0-59F9-45CE-A181-9E46C8BB178A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03DA6-9D1F-4C61-B016-15572045771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71A0-59F9-45CE-A181-9E46C8BB178A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03DA6-9D1F-4C61-B016-15572045771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71A0-59F9-45CE-A181-9E46C8BB178A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03DA6-9D1F-4C61-B016-15572045771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71A0-59F9-45CE-A181-9E46C8BB178A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03DA6-9D1F-4C61-B016-15572045771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71A0-59F9-45CE-A181-9E46C8BB178A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03DA6-9D1F-4C61-B016-15572045771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71A0-59F9-45CE-A181-9E46C8BB178A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03DA6-9D1F-4C61-B016-15572045771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71A0-59F9-45CE-A181-9E46C8BB178A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03DA6-9D1F-4C61-B016-15572045771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71A0-59F9-45CE-A181-9E46C8BB178A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03DA6-9D1F-4C61-B016-15572045771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771A0-59F9-45CE-A181-9E46C8BB178A}" type="datetimeFigureOut">
              <a:rPr lang="it-IT" smtClean="0"/>
              <a:t>15/06/2022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03DA6-9D1F-4C61-B016-155720457716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131;p1"/>
          <p:cNvGraphicFramePr/>
          <p:nvPr/>
        </p:nvGraphicFramePr>
        <p:xfrm>
          <a:off x="198414" y="1196752"/>
          <a:ext cx="8738547" cy="37081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70929"/>
                <a:gridCol w="353683"/>
                <a:gridCol w="450995"/>
                <a:gridCol w="286924"/>
                <a:gridCol w="361187"/>
                <a:gridCol w="269908"/>
                <a:gridCol w="332246"/>
                <a:gridCol w="332246"/>
                <a:gridCol w="332246"/>
                <a:gridCol w="332246"/>
                <a:gridCol w="332246"/>
                <a:gridCol w="332246"/>
                <a:gridCol w="332246"/>
                <a:gridCol w="332246"/>
                <a:gridCol w="332246"/>
                <a:gridCol w="332246"/>
                <a:gridCol w="332246"/>
                <a:gridCol w="332246"/>
                <a:gridCol w="332246"/>
                <a:gridCol w="372056"/>
                <a:gridCol w="292437"/>
                <a:gridCol w="332246"/>
                <a:gridCol w="332246"/>
                <a:gridCol w="332246"/>
                <a:gridCol w="332246"/>
                <a:gridCol w="332246"/>
              </a:tblGrid>
              <a:tr h="14974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Mixture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i="0" u="none" strike="noStrike" cap="none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  <a:sym typeface="Calibri"/>
                        </a:rPr>
                        <a:t> NLR</a:t>
                      </a:r>
                      <a:endParaRPr sz="1000" b="1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i="0" u="none" strike="noStrike" cap="none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  <a:sym typeface="Calibri"/>
                        </a:rPr>
                        <a:t>PLR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i="0" u="none" strike="noStrike" cap="none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  <a:sym typeface="Calibri"/>
                        </a:rPr>
                        <a:t>LMR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>
                          <a:latin typeface="Calibri" pitchFamily="34" charset="0"/>
                          <a:cs typeface="Calibri" pitchFamily="34" charset="0"/>
                        </a:rPr>
                        <a:t>B cells naive</a:t>
                      </a:r>
                      <a:endParaRPr sz="1000" b="1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>
                          <a:latin typeface="Calibri" pitchFamily="34" charset="0"/>
                          <a:cs typeface="Calibri" pitchFamily="34" charset="0"/>
                        </a:rPr>
                        <a:t>B cells memory</a:t>
                      </a:r>
                      <a:endParaRPr sz="1000" b="1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>
                          <a:latin typeface="Calibri" pitchFamily="34" charset="0"/>
                          <a:cs typeface="Calibri" pitchFamily="34" charset="0"/>
                        </a:rPr>
                        <a:t>Plasma cells</a:t>
                      </a:r>
                      <a:endParaRPr sz="1000" b="1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>
                          <a:latin typeface="Calibri" pitchFamily="34" charset="0"/>
                          <a:cs typeface="Calibri" pitchFamily="34" charset="0"/>
                        </a:rPr>
                        <a:t>T cells CD8</a:t>
                      </a:r>
                      <a:endParaRPr sz="1000" b="1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T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cells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CD4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naive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>
                          <a:latin typeface="Calibri" pitchFamily="34" charset="0"/>
                          <a:cs typeface="Calibri" pitchFamily="34" charset="0"/>
                        </a:rPr>
                        <a:t>T cells CD4 memory resting</a:t>
                      </a:r>
                      <a:endParaRPr sz="1000" b="1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T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cells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CD4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memory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activated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T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cells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follicular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helper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>
                          <a:latin typeface="Calibri" pitchFamily="34" charset="0"/>
                          <a:cs typeface="Calibri" pitchFamily="34" charset="0"/>
                        </a:rPr>
                        <a:t>T cells regulatory (Tregs)</a:t>
                      </a:r>
                      <a:endParaRPr sz="1000" b="1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T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cells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gamma delta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NK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cells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resting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NK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cells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activated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Monocytes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Macrophages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M0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Macrophages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M1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Macrophages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M2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Dendritic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cells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resting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Dendritic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cells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activated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Mast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cells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resting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Mast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cells</a:t>
                      </a:r>
                      <a:r>
                        <a:rPr lang="it-IT" sz="1000" b="1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activated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Eosinophils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 dirty="0" err="1">
                          <a:latin typeface="Calibri" pitchFamily="34" charset="0"/>
                          <a:cs typeface="Calibri" pitchFamily="34" charset="0"/>
                        </a:rPr>
                        <a:t>Neutrophils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vert="vert27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684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dirty="0">
                          <a:latin typeface="Calibri" pitchFamily="34" charset="0"/>
                          <a:cs typeface="Calibri" pitchFamily="34" charset="0"/>
                        </a:rPr>
                        <a:t>LP1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it-IT" sz="1000" b="0" i="0" u="none" strike="noStrike" cap="none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  <a:sym typeface="Calibri"/>
                        </a:rPr>
                        <a:t>2,89</a:t>
                      </a:r>
                      <a:endParaRPr sz="1000" b="0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it-IT" sz="1000" b="0" i="0" u="none" strike="noStrike" cap="none">
                          <a:solidFill>
                            <a:srgbClr val="000000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  <a:sym typeface="Calibri"/>
                        </a:rPr>
                        <a:t>142,28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2,94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38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0,92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2,35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3,41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1,36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21,96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9,33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1,33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3,33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0,69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36,75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38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3,27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15,29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684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it-IT" sz="1000" b="1">
                          <a:solidFill>
                            <a:schemeClr val="dk1"/>
                          </a:solidFill>
                          <a:latin typeface="Calibri" pitchFamily="34" charset="0"/>
                          <a:cs typeface="Calibri" pitchFamily="34" charset="0"/>
                        </a:rPr>
                        <a:t>LP2</a:t>
                      </a:r>
                      <a:endParaRPr sz="1000" b="1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2,45</a:t>
                      </a:r>
                      <a:endParaRPr sz="1000" b="0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125,5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4,87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C6C6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9,03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31,58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13,02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17,00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18,01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1,83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3,61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C6C6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5,92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684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it-IT" sz="1000" b="1">
                          <a:solidFill>
                            <a:schemeClr val="dk1"/>
                          </a:solidFill>
                          <a:latin typeface="Calibri" pitchFamily="34" charset="0"/>
                          <a:cs typeface="Calibri" pitchFamily="34" charset="0"/>
                        </a:rPr>
                        <a:t>LP3</a:t>
                      </a:r>
                      <a:endParaRPr sz="1000" b="1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3,06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147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2,</a:t>
                      </a:r>
                      <a:r>
                        <a:rPr lang="it-IT" sz="1000"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402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8,99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20,61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8,26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2,98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4,32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3,38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5,78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36,40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402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0,59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7,62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1,07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684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it-IT" sz="1000" b="1">
                          <a:solidFill>
                            <a:schemeClr val="dk1"/>
                          </a:solidFill>
                          <a:latin typeface="Calibri" pitchFamily="34" charset="0"/>
                          <a:cs typeface="Calibri" pitchFamily="34" charset="0"/>
                        </a:rPr>
                        <a:t>LP4</a:t>
                      </a:r>
                      <a:endParaRPr sz="1000" b="1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2,22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104,22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</a:pPr>
                      <a:r>
                        <a:rPr lang="it-IT" sz="1000" i="0" u="none" strike="noStrike" cap="non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3,23</a:t>
                      </a:r>
                      <a:endParaRPr sz="100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E060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11,95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20,52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8,50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3,11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3,49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23,58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24,55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E060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4,29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684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>
                          <a:solidFill>
                            <a:schemeClr val="dk1"/>
                          </a:solidFill>
                          <a:latin typeface="Calibri" pitchFamily="34" charset="0"/>
                          <a:cs typeface="Calibri" pitchFamily="34" charset="0"/>
                        </a:rPr>
                        <a:t>LP5</a:t>
                      </a:r>
                      <a:endParaRPr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5600" marR="5600" marT="5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6,32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278,76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solidFill>
                            <a:schemeClr val="lt1"/>
                          </a:solidFill>
                          <a:latin typeface="Calibri" pitchFamily="34" charset="0"/>
                          <a:cs typeface="Calibri" pitchFamily="34" charset="0"/>
                        </a:rPr>
                        <a:t>0,85</a:t>
                      </a:r>
                      <a:endParaRPr sz="1000" b="0" i="0" u="none" strike="noStrike" cap="none">
                        <a:solidFill>
                          <a:schemeClr val="lt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503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1,38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0,27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16,43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0,56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0,07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0,17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5,36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1,13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solidFill>
                            <a:schemeClr val="lt1"/>
                          </a:solidFill>
                          <a:latin typeface="Calibri" pitchFamily="34" charset="0"/>
                          <a:cs typeface="Calibri" pitchFamily="34" charset="0"/>
                        </a:rPr>
                        <a:t>50,33</a:t>
                      </a:r>
                      <a:endParaRPr sz="1000" b="0" i="0" u="none" strike="noStrike" cap="none">
                        <a:solidFill>
                          <a:schemeClr val="lt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503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3,41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18,31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2,59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684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it-IT" sz="1000" b="1">
                          <a:solidFill>
                            <a:schemeClr val="dk1"/>
                          </a:solidFill>
                          <a:latin typeface="Calibri" pitchFamily="34" charset="0"/>
                          <a:cs typeface="Calibri" pitchFamily="34" charset="0"/>
                        </a:rPr>
                        <a:t>LP6</a:t>
                      </a:r>
                      <a:endParaRPr sz="1000" b="1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3,22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104,22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4,94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B3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22,27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46,14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12,67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B3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2,25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16,68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 dirty="0">
                          <a:latin typeface="Calibri" pitchFamily="34" charset="0"/>
                          <a:cs typeface="Calibri" pitchFamily="34" charset="0"/>
                        </a:rPr>
                        <a:t>0,00</a:t>
                      </a:r>
                      <a:endParaRPr sz="1000" b="0" i="0" u="none" strike="noStrike" cap="none" dirty="0">
                        <a:solidFill>
                          <a:srgbClr val="0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  <a:sym typeface="Calibri"/>
                      </a:endParaRPr>
                    </a:p>
                  </a:txBody>
                  <a:tcPr marL="5600" marR="5600" marT="560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395536" y="5589240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/>
              <a:t>Table 2. CIBESORT analysis of immune </a:t>
            </a:r>
            <a:r>
              <a:rPr lang="en-US" dirty="0" err="1" smtClean="0"/>
              <a:t>intraturmoral</a:t>
            </a:r>
            <a:r>
              <a:rPr lang="en-US" dirty="0" smtClean="0"/>
              <a:t> populations and related LMR before surgery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242</Words>
  <Application>Microsoft Office PowerPoint</Application>
  <PresentationFormat>Presentazione su schermo (4:3)</PresentationFormat>
  <Paragraphs>184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valentina.fausti</dc:creator>
  <cp:lastModifiedBy>valentina.fausti</cp:lastModifiedBy>
  <cp:revision>1</cp:revision>
  <dcterms:created xsi:type="dcterms:W3CDTF">2022-06-15T10:32:46Z</dcterms:created>
  <dcterms:modified xsi:type="dcterms:W3CDTF">2022-06-15T10:33:37Z</dcterms:modified>
</cp:coreProperties>
</file>